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37" r:id="rId1"/>
  </p:sldMasterIdLst>
  <p:sldIdLst>
    <p:sldId id="256" r:id="rId2"/>
    <p:sldId id="257" r:id="rId3"/>
    <p:sldId id="258" r:id="rId4"/>
    <p:sldId id="259" r:id="rId5"/>
    <p:sldId id="260" r:id="rId6"/>
    <p:sldId id="269" r:id="rId7"/>
    <p:sldId id="268" r:id="rId8"/>
    <p:sldId id="265" r:id="rId9"/>
    <p:sldId id="267" r:id="rId10"/>
    <p:sldId id="266" r:id="rId11"/>
    <p:sldId id="261" r:id="rId12"/>
    <p:sldId id="270" r:id="rId13"/>
    <p:sldId id="271" r:id="rId14"/>
    <p:sldId id="281" r:id="rId15"/>
    <p:sldId id="274" r:id="rId16"/>
    <p:sldId id="272" r:id="rId17"/>
    <p:sldId id="278" r:id="rId18"/>
    <p:sldId id="276" r:id="rId19"/>
    <p:sldId id="279" r:id="rId20"/>
    <p:sldId id="280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FF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22" autoAdjust="0"/>
    <p:restoredTop sz="94660" autoAdjust="0"/>
  </p:normalViewPr>
  <p:slideViewPr>
    <p:cSldViewPr>
      <p:cViewPr varScale="1">
        <p:scale>
          <a:sx n="67" d="100"/>
          <a:sy n="67" d="100"/>
        </p:scale>
        <p:origin x="-90" y="-3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9CC64-01C5-4EC1-826F-042FD2F5DA38}" type="datetimeFigureOut">
              <a:rPr lang="en-US"/>
              <a:pPr>
                <a:defRPr/>
              </a:pPr>
              <a:t>3/14/2011</a:t>
            </a:fld>
            <a:endParaRPr lang="en-US"/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8844D9-EB1C-4A07-9E32-68D739298E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647B08-D7BF-4763-B9BE-4E8425BC807D}" type="datetimeFigureOut">
              <a:rPr lang="en-US"/>
              <a:pPr>
                <a:defRPr/>
              </a:pPr>
              <a:t>3/14/2011</a:t>
            </a:fld>
            <a:endParaRPr lang="en-US"/>
          </a:p>
        </p:txBody>
      </p:sp>
      <p:sp>
        <p:nvSpPr>
          <p:cNvPr id="5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AECF94-A13E-4BE0-B059-8C1B8D1506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C40AEA-14CA-4DFC-BE7A-A0E19484FC9A}" type="datetimeFigureOut">
              <a:rPr lang="en-US"/>
              <a:pPr>
                <a:defRPr/>
              </a:pPr>
              <a:t>3/14/2011</a:t>
            </a:fld>
            <a:endParaRPr lang="en-US"/>
          </a:p>
        </p:txBody>
      </p:sp>
      <p:sp>
        <p:nvSpPr>
          <p:cNvPr id="5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E54438-5715-4BEE-A355-6B62797424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68D888-3182-4072-893E-AE19E91E2190}" type="datetimeFigureOut">
              <a:rPr lang="en-US"/>
              <a:pPr>
                <a:defRPr/>
              </a:pPr>
              <a:t>3/14/2011</a:t>
            </a:fld>
            <a:endParaRPr 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05DF1C-7DFD-4C36-A292-55439C82FF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60A4D6-AFB9-44F5-8728-FAFD120D0B04}" type="datetimeFigureOut">
              <a:rPr lang="en-US"/>
              <a:pPr>
                <a:defRPr/>
              </a:pPr>
              <a:t>3/14/2011</a:t>
            </a:fld>
            <a:endParaRPr lang="en-US"/>
          </a:p>
        </p:txBody>
      </p:sp>
      <p:sp>
        <p:nvSpPr>
          <p:cNvPr id="7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92E51C-0A68-4F2C-9D6C-28D9BBA96B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D56820-4898-4C52-BC64-6E8A4385D5A4}" type="datetimeFigureOut">
              <a:rPr lang="en-US"/>
              <a:pPr>
                <a:defRPr/>
              </a:pPr>
              <a:t>3/14/2011</a:t>
            </a:fld>
            <a:endParaRPr lang="en-US"/>
          </a:p>
        </p:txBody>
      </p:sp>
      <p:sp>
        <p:nvSpPr>
          <p:cNvPr id="6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53FBDE-85F8-4653-BAC0-91552FD842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53881C-4D5B-432A-A3CF-9AC89D9960AD}" type="datetimeFigureOut">
              <a:rPr lang="en-US"/>
              <a:pPr>
                <a:defRPr/>
              </a:pPr>
              <a:t>3/14/2011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628BC4-F8CC-464E-B52F-C11B55F6A9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14B5D-276A-4DE1-8368-7D4FC239B18B}" type="datetimeFigureOut">
              <a:rPr lang="en-US"/>
              <a:pPr>
                <a:defRPr/>
              </a:pPr>
              <a:t>3/14/2011</a:t>
            </a:fld>
            <a:endParaRPr lang="en-US"/>
          </a:p>
        </p:txBody>
      </p:sp>
      <p:sp>
        <p:nvSpPr>
          <p:cNvPr id="4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81C5A6-F16D-4E4C-87E6-1B2AAC797A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F92FC-064D-4AEA-9D03-023E0F83CBC3}" type="datetimeFigureOut">
              <a:rPr lang="en-US"/>
              <a:pPr>
                <a:defRPr/>
              </a:pPr>
              <a:t>3/14/2011</a:t>
            </a:fld>
            <a:endParaRPr lang="en-US"/>
          </a:p>
        </p:txBody>
      </p:sp>
      <p:sp>
        <p:nvSpPr>
          <p:cNvPr id="3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133A0A-97B9-42CE-8502-46709CC54F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3E9DD6-6CFA-42C9-BABB-6A829FC7180F}" type="datetimeFigureOut">
              <a:rPr lang="en-US"/>
              <a:pPr>
                <a:defRPr/>
              </a:pPr>
              <a:t>3/14/2011</a:t>
            </a:fld>
            <a:endParaRPr lang="en-US"/>
          </a:p>
        </p:txBody>
      </p:sp>
      <p:sp>
        <p:nvSpPr>
          <p:cNvPr id="7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A6561D-8159-4609-AB42-B37CAAF1B1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B2147-E187-4830-9A72-A42BD330D952}" type="datetimeFigureOut">
              <a:rPr lang="en-US"/>
              <a:pPr>
                <a:defRPr/>
              </a:pPr>
              <a:t>3/14/2011</a:t>
            </a:fld>
            <a:endParaRPr lang="en-US"/>
          </a:p>
        </p:txBody>
      </p:sp>
      <p:sp>
        <p:nvSpPr>
          <p:cNvPr id="6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B34100-F6B4-4AE2-BA1C-EC57339313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9" name="Text Placeholder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 smtClean="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C35B9B3D-83DF-44E3-9D2B-609BF8120FE9}" type="datetimeFigureOut">
              <a:rPr lang="en-US"/>
              <a:pPr>
                <a:defRPr/>
              </a:pPr>
              <a:t>3/14/2011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 smtClean="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5A618C0F-E4D0-43ED-A853-F0CE1A716F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49" r:id="rId1"/>
    <p:sldLayoutId id="2147484150" r:id="rId2"/>
    <p:sldLayoutId id="2147484151" r:id="rId3"/>
    <p:sldLayoutId id="2147484143" r:id="rId4"/>
    <p:sldLayoutId id="2147484152" r:id="rId5"/>
    <p:sldLayoutId id="2147484144" r:id="rId6"/>
    <p:sldLayoutId id="2147484145" r:id="rId7"/>
    <p:sldLayoutId id="2147484153" r:id="rId8"/>
    <p:sldLayoutId id="2147484146" r:id="rId9"/>
    <p:sldLayoutId id="2147484147" r:id="rId10"/>
    <p:sldLayoutId id="2147484148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imgres?imgurl=http://mabryonline.org/blogs/doemel/pics/calendar.jpg&amp;imgrefurl=http://mabryonline.org/blogs/doemel/archives/2006/07/index.html&amp;usg=__QPaBoR1SbE8Qmd1vvxtZD9vqwcg=&amp;h=471&amp;w=490&amp;sz=96&amp;hl=en&amp;start=20&amp;zoom=1&amp;um=1&amp;itbs=1&amp;tbnid=nCYkTZrd0gHxtM:&amp;tbnh=125&amp;tbnw=130&amp;prev=/images?q=calendar&amp;um=1&amp;hl=en&amp;safe=active&amp;rls=com.microsoft:en-US&amp;rlz=1I7DELA_en&amp;tbs=isch:1&amp;ei=GvFvTabYEoLGlQeE6M03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914400" y="152400"/>
            <a:ext cx="8229600" cy="1143000"/>
          </a:xfrm>
        </p:spPr>
        <p:txBody>
          <a:bodyPr anchorCtr="0">
            <a:normAutofit fontScale="90000"/>
          </a:bodyPr>
          <a:lstStyle/>
          <a:p>
            <a:pPr marL="484632" fontAlgn="auto">
              <a:spcAft>
                <a:spcPts val="0"/>
              </a:spcAft>
              <a:defRPr/>
            </a:pPr>
            <a:r>
              <a:rPr lang="en-US" sz="3800">
                <a:solidFill>
                  <a:srgbClr val="6699FF"/>
                </a:solidFill>
              </a:rPr>
              <a:t>Dolley</a:t>
            </a:r>
            <a:r>
              <a:rPr lang="en-US" sz="3800">
                <a:solidFill>
                  <a:schemeClr val="bg1"/>
                </a:solidFill>
              </a:rPr>
              <a:t> </a:t>
            </a:r>
            <a:r>
              <a:rPr lang="en-US" sz="3800">
                <a:solidFill>
                  <a:srgbClr val="6699FF"/>
                </a:solidFill>
              </a:rPr>
              <a:t>Madison</a:t>
            </a:r>
            <a:r>
              <a:rPr lang="en-US" sz="3800">
                <a:solidFill>
                  <a:schemeClr val="bg1"/>
                </a:solidFill>
              </a:rPr>
              <a:t>, </a:t>
            </a:r>
            <a:r>
              <a:rPr lang="en-US" sz="3800">
                <a:solidFill>
                  <a:srgbClr val="6699FF"/>
                </a:solidFill>
              </a:rPr>
              <a:t>the</a:t>
            </a:r>
            <a:r>
              <a:rPr lang="en-US" sz="3800">
                <a:solidFill>
                  <a:schemeClr val="bg1"/>
                </a:solidFill>
              </a:rPr>
              <a:t> </a:t>
            </a:r>
            <a:r>
              <a:rPr lang="en-US" sz="3800">
                <a:solidFill>
                  <a:srgbClr val="6699FF"/>
                </a:solidFill>
              </a:rPr>
              <a:t>First Lady</a:t>
            </a:r>
            <a:r>
              <a:rPr lang="en-US" sz="3800">
                <a:solidFill>
                  <a:schemeClr val="bg1"/>
                </a:solidFill>
              </a:rPr>
              <a:t> </a:t>
            </a:r>
            <a:r>
              <a:rPr lang="en-US" sz="3800">
                <a:solidFill>
                  <a:srgbClr val="6699FF"/>
                </a:solidFill>
              </a:rPr>
              <a:t>of the Land</a:t>
            </a:r>
          </a:p>
        </p:txBody>
      </p:sp>
      <p:pic>
        <p:nvPicPr>
          <p:cNvPr id="11266" name="Picture 2" descr="http://www.learnnc.org/lp/media/uploads/2009/04/dolley-madis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778269">
            <a:off x="685800" y="2286000"/>
            <a:ext cx="2876550" cy="392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4" descr="http://ecx.images-amazon.com/images/I/518VMPNQT3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608613">
            <a:off x="5349875" y="2146300"/>
            <a:ext cx="3086100" cy="392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0" decel="100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800" decel="100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28600" y="1143000"/>
            <a:ext cx="8763000" cy="2452688"/>
          </a:xfrm>
        </p:spPr>
        <p:txBody>
          <a:bodyPr/>
          <a:lstStyle/>
          <a:p>
            <a:pPr marL="484632" fontAlgn="auto">
              <a:spcAft>
                <a:spcPts val="0"/>
              </a:spcAft>
              <a:defRPr/>
            </a:pPr>
            <a:r>
              <a:rPr lang="en-US" sz="4800" dirty="0" err="1" smtClean="0">
                <a:solidFill>
                  <a:srgbClr val="6699FF"/>
                </a:solidFill>
              </a:rPr>
              <a:t>Dolley</a:t>
            </a:r>
            <a:r>
              <a:rPr lang="en-US" sz="4800" dirty="0" smtClean="0">
                <a:solidFill>
                  <a:srgbClr val="6699FF"/>
                </a:solidFill>
              </a:rPr>
              <a:t> Madison became the First Lady at age 40.</a:t>
            </a:r>
            <a:endParaRPr lang="en-US" sz="4800" dirty="0">
              <a:solidFill>
                <a:srgbClr val="6699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66800" y="3962400"/>
            <a:ext cx="7010400" cy="2590800"/>
          </a:xfrm>
          <a:prstGeom prst="rect">
            <a:avLst/>
          </a:prstGeom>
          <a:noFill/>
        </p:spPr>
        <p:txBody>
          <a:bodyPr>
            <a:prstTxWarp prst="textStop">
              <a:avLst/>
            </a:prstTxWarp>
            <a:spAutoFit/>
          </a:bodyPr>
          <a:lstStyle/>
          <a:p>
            <a:pPr>
              <a:defRPr/>
            </a:pPr>
            <a:r>
              <a:rPr lang="en-US" sz="9600" dirty="0">
                <a:solidFill>
                  <a:srgbClr val="FF0066"/>
                </a:solidFill>
              </a:rPr>
              <a:t>40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7772400" cy="1462088"/>
          </a:xfrm>
        </p:spPr>
        <p:txBody>
          <a:bodyPr/>
          <a:lstStyle/>
          <a:p>
            <a:pPr marL="484632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00B0F0"/>
                </a:solidFill>
              </a:rPr>
              <a:t>Being the First Lady?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4294967295"/>
          </p:nvPr>
        </p:nvSpPr>
        <p:spPr>
          <a:xfrm>
            <a:off x="0" y="1447800"/>
            <a:ext cx="9144000" cy="6096000"/>
          </a:xfrm>
        </p:spPr>
        <p:txBody>
          <a:bodyPr/>
          <a:lstStyle/>
          <a:p>
            <a:r>
              <a:rPr lang="en-US" b="1" smtClean="0">
                <a:solidFill>
                  <a:srgbClr val="FF0066"/>
                </a:solidFill>
                <a:latin typeface="Arial Black" pitchFamily="34" charset="0"/>
              </a:rPr>
              <a:t>When Dolley Madison was the First Lady…</a:t>
            </a:r>
          </a:p>
          <a:p>
            <a:pPr lvl="1"/>
            <a:r>
              <a:rPr lang="en-US" b="1" smtClean="0">
                <a:solidFill>
                  <a:srgbClr val="FF0066"/>
                </a:solidFill>
                <a:latin typeface="Arial Black" pitchFamily="34" charset="0"/>
              </a:rPr>
              <a:t>Public appearance</a:t>
            </a:r>
          </a:p>
          <a:p>
            <a:pPr lvl="1"/>
            <a:r>
              <a:rPr lang="en-US" b="1" smtClean="0">
                <a:solidFill>
                  <a:srgbClr val="FF0066"/>
                </a:solidFill>
                <a:latin typeface="Arial Black" pitchFamily="34" charset="0"/>
              </a:rPr>
              <a:t>Publicity</a:t>
            </a:r>
          </a:p>
          <a:p>
            <a:pPr lvl="1"/>
            <a:r>
              <a:rPr lang="en-US" b="1" smtClean="0">
                <a:solidFill>
                  <a:srgbClr val="FF0066"/>
                </a:solidFill>
                <a:latin typeface="Arial Black" pitchFamily="34" charset="0"/>
              </a:rPr>
              <a:t>Popularity</a:t>
            </a:r>
          </a:p>
          <a:p>
            <a:pPr lvl="1"/>
            <a:r>
              <a:rPr lang="en-US" b="1" smtClean="0">
                <a:solidFill>
                  <a:srgbClr val="FF0066"/>
                </a:solidFill>
                <a:latin typeface="Arial Black" pitchFamily="34" charset="0"/>
              </a:rPr>
              <a:t>Parties</a:t>
            </a:r>
          </a:p>
          <a:p>
            <a:pPr lvl="1"/>
            <a:endParaRPr lang="en-US" smtClean="0"/>
          </a:p>
          <a:p>
            <a:pPr lvl="1"/>
            <a:endParaRPr lang="en-US" smtClean="0"/>
          </a:p>
          <a:p>
            <a:pPr lvl="1"/>
            <a:endParaRPr lang="en-US" smtClean="0"/>
          </a:p>
        </p:txBody>
      </p:sp>
      <p:pic>
        <p:nvPicPr>
          <p:cNvPr id="23555" name="Picture 4" descr="http://www.valdosta.edu/library/find/arch/imagecoll/images/xmasfest36-50/1940c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71800" y="3276600"/>
            <a:ext cx="5667375" cy="310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 descr="http://www.raabcollection.com/Resources/Images/Manuscripts/BigImages/large_MadisonDolle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39903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A letter to her sister:</a:t>
            </a:r>
            <a:endParaRPr lang="en-US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37890" name="Content Placeholder 2"/>
          <p:cNvSpPr>
            <a:spLocks noGrp="1"/>
          </p:cNvSpPr>
          <p:nvPr>
            <p:ph sz="half" idx="1"/>
          </p:nvPr>
        </p:nvSpPr>
        <p:spPr>
          <a:xfrm>
            <a:off x="0" y="1143000"/>
            <a:ext cx="4038600" cy="4525963"/>
          </a:xfrm>
        </p:spPr>
        <p:txBody>
          <a:bodyPr/>
          <a:lstStyle/>
          <a:p>
            <a:r>
              <a:rPr lang="en-US" smtClean="0">
                <a:solidFill>
                  <a:schemeClr val="bg1"/>
                </a:solidFill>
              </a:rPr>
              <a:t>While James Madison was out trying to make sure the British Army didn’t come close to the White House. </a:t>
            </a:r>
          </a:p>
        </p:txBody>
      </p:sp>
      <p:sp>
        <p:nvSpPr>
          <p:cNvPr id="37891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609600"/>
            <a:ext cx="4038600" cy="4525963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en-US" smtClean="0">
                <a:solidFill>
                  <a:schemeClr val="bg1"/>
                </a:solidFill>
              </a:rPr>
              <a:t>Dolley Madison was the one who made sure George Washington’s portrait wasn’t going to go down in flames with the White House.</a:t>
            </a:r>
          </a:p>
        </p:txBody>
      </p:sp>
      <p:pic>
        <p:nvPicPr>
          <p:cNvPr id="37892" name="Picture 2" descr="http://www.learnnc.org/lp/media/uploads/2009/04/dolley-madis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733800"/>
            <a:ext cx="24384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3" name="Picture 4" descr="http://cache1.asset-cache.net/xc/50667427.jpg?v=1&amp;c=IWSAsset&amp;k=2&amp;d=E41C9FE5C4AA0A143917923364F7ADC62CA1C13AC7BD3D4C06C4FB25506C36B1B01E70F2B326997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97288" y="3429000"/>
            <a:ext cx="5446712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learnnc.org/lp/media/uploads/2009/04/george-washington-gilbert-stuar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9800" y="0"/>
            <a:ext cx="42672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Fires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00200" y="1962150"/>
            <a:ext cx="6019800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4" descr="http://0.tqn.com/d/history1800s/1/0/x/2/-/-/White-House-ruins-18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686550" cy="462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0" name="Picture 6" descr="http://0.tqn.com/d/history1800s/1/0/x/2/-/-/White-House-ruins-18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360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5" descr="Fires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81000" y="-228600"/>
            <a:ext cx="9525000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2" descr="http://www.learnnc.org/lp/media/uploads/2009/04/george-washington-gilbert-stuar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-1588"/>
            <a:ext cx="53340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4" name="TextBox 2"/>
          <p:cNvSpPr txBox="1">
            <a:spLocks noChangeArrowheads="1"/>
          </p:cNvSpPr>
          <p:nvPr/>
        </p:nvSpPr>
        <p:spPr bwMode="auto">
          <a:xfrm>
            <a:off x="1752600" y="0"/>
            <a:ext cx="58674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>
                <a:solidFill>
                  <a:schemeClr val="bg1"/>
                </a:solidFill>
              </a:rPr>
              <a:t>George Washington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09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09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09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3" name="Picture 5" descr="cwpeal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4" name="Text Box 6"/>
          <p:cNvSpPr txBox="1">
            <a:spLocks noChangeArrowheads="1"/>
          </p:cNvSpPr>
          <p:nvPr/>
        </p:nvSpPr>
        <p:spPr bwMode="auto">
          <a:xfrm>
            <a:off x="2438400" y="228600"/>
            <a:ext cx="86264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400" b="1">
                <a:solidFill>
                  <a:srgbClr val="FF0066"/>
                </a:solidFill>
              </a:rPr>
              <a:t>Gilbert Stuart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83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83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83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8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83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83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83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83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83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83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83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83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83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83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83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2" descr="http://www.hellowashingtondc.com/media/articles/large/3108_image1_large.jpg"/>
          <p:cNvPicPr>
            <a:picLocks noChangeAspect="1" noChangeArrowheads="1"/>
          </p:cNvPicPr>
          <p:nvPr/>
        </p:nvPicPr>
        <p:blipFill>
          <a:blip r:embed="rId2"/>
          <a:srcRect l="30000" r="3011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19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19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19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19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9600" b="1" dirty="0" smtClean="0">
                <a:solidFill>
                  <a:schemeClr val="tx1"/>
                </a:solidFill>
              </a:rPr>
              <a:t>        </a:t>
            </a:r>
            <a:br>
              <a:rPr lang="en-US" sz="9600" b="1" dirty="0" smtClean="0">
                <a:solidFill>
                  <a:schemeClr val="tx1"/>
                </a:solidFill>
              </a:rPr>
            </a:br>
            <a:r>
              <a:rPr lang="en-US" sz="9600" b="1" dirty="0" smtClean="0">
                <a:solidFill>
                  <a:srgbClr val="FF0066"/>
                </a:solidFill>
              </a:rPr>
              <a:t>         How?</a:t>
            </a:r>
            <a:r>
              <a:rPr lang="en-US" sz="9600" dirty="0" smtClean="0">
                <a:solidFill>
                  <a:srgbClr val="FF0066"/>
                </a:solidFill>
              </a:rPr>
              <a:t> </a:t>
            </a:r>
            <a:r>
              <a:rPr lang="en-US" sz="9600" dirty="0" smtClean="0">
                <a:solidFill>
                  <a:schemeClr val="tx1"/>
                </a:solidFill>
              </a:rPr>
              <a:t/>
            </a:r>
            <a:br>
              <a:rPr lang="en-US" sz="9600" dirty="0" smtClean="0">
                <a:solidFill>
                  <a:schemeClr val="tx1"/>
                </a:solidFill>
              </a:rPr>
            </a:br>
            <a:endParaRPr lang="en-US" sz="9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http://www.first-lady.org/images/portraits/Dolley-Madison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029200" cy="688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6" descr="http://www.teapartyforkids.org/images/Image-Founders/JamesMadison-v1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0"/>
            <a:ext cx="39576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0" decel="100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2" name="Picture 4" descr="http://1.bp.blogspot.com/_8r5KcavfltE/TFgvzPJS7aI/AAAAAAAARyk/dvhWjRnCX7M/s1600/Dolley_Madis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28600" y="5411788"/>
            <a:ext cx="9144000" cy="144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800" b="1"/>
              <a:t>C</a:t>
            </a:r>
            <a:r>
              <a:rPr lang="en-US" sz="8800" b="1">
                <a:solidFill>
                  <a:srgbClr val="FF0066"/>
                </a:solidFill>
              </a:rPr>
              <a:t>H</a:t>
            </a:r>
            <a:r>
              <a:rPr lang="en-US" sz="8800" b="1"/>
              <a:t>A</a:t>
            </a:r>
            <a:r>
              <a:rPr lang="en-US" sz="8800" b="1">
                <a:solidFill>
                  <a:srgbClr val="FF0066"/>
                </a:solidFill>
              </a:rPr>
              <a:t>L</a:t>
            </a:r>
            <a:r>
              <a:rPr lang="en-US" sz="8800" b="1"/>
              <a:t>L</a:t>
            </a:r>
            <a:r>
              <a:rPr lang="en-US" sz="8800" b="1">
                <a:solidFill>
                  <a:srgbClr val="FF0066"/>
                </a:solidFill>
              </a:rPr>
              <a:t>E</a:t>
            </a:r>
            <a:r>
              <a:rPr lang="en-US" sz="8800" b="1"/>
              <a:t>N</a:t>
            </a:r>
            <a:r>
              <a:rPr lang="en-US" sz="8800" b="1">
                <a:solidFill>
                  <a:srgbClr val="FF0066"/>
                </a:solidFill>
              </a:rPr>
              <a:t>G</a:t>
            </a:r>
            <a:r>
              <a:rPr lang="en-US" sz="8800" b="1"/>
              <a:t>E</a:t>
            </a:r>
            <a:r>
              <a:rPr lang="en-US" sz="8800" b="1">
                <a:solidFill>
                  <a:srgbClr val="FF0066"/>
                </a:solidFill>
              </a:rPr>
              <a:t>S</a:t>
            </a:r>
            <a:r>
              <a:rPr lang="en-US"/>
              <a:t> </a:t>
            </a:r>
          </a:p>
        </p:txBody>
      </p:sp>
      <p:pic>
        <p:nvPicPr>
          <p:cNvPr id="32773" name="Picture 5" descr="fireworks18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609600"/>
            <a:ext cx="2066925" cy="3000375"/>
          </a:xfrm>
          <a:prstGeom prst="rect">
            <a:avLst/>
          </a:prstGeom>
          <a:noFill/>
        </p:spPr>
      </p:pic>
      <p:pic>
        <p:nvPicPr>
          <p:cNvPr id="32775" name="Picture 7" descr="fireworks18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2362200"/>
            <a:ext cx="2066925" cy="3000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7772400" cy="1462088"/>
          </a:xfrm>
        </p:spPr>
        <p:txBody>
          <a:bodyPr/>
          <a:lstStyle/>
          <a:p>
            <a:pPr marL="484632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Objective</a:t>
            </a:r>
          </a:p>
        </p:txBody>
      </p:sp>
      <p:sp>
        <p:nvSpPr>
          <p:cNvPr id="3" name="Explosion 2 2"/>
          <p:cNvSpPr/>
          <p:nvPr/>
        </p:nvSpPr>
        <p:spPr>
          <a:xfrm>
            <a:off x="0" y="381000"/>
            <a:ext cx="8077200" cy="5105400"/>
          </a:xfrm>
          <a:prstGeom prst="irregularSeal2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800" b="1" dirty="0">
              <a:solidFill>
                <a:srgbClr val="00B0F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00B0F0"/>
                </a:solidFill>
              </a:rPr>
              <a:t>The student should be able to explain how hard it was being the First Lady for </a:t>
            </a:r>
            <a:r>
              <a:rPr lang="en-US" sz="2400" b="1" dirty="0" err="1">
                <a:solidFill>
                  <a:srgbClr val="00B0F0"/>
                </a:solidFill>
              </a:rPr>
              <a:t>Dolley</a:t>
            </a:r>
            <a:r>
              <a:rPr lang="en-US" sz="2400" b="1" dirty="0">
                <a:solidFill>
                  <a:srgbClr val="00B0F0"/>
                </a:solidFill>
              </a:rPr>
              <a:t> Madison.</a:t>
            </a:r>
            <a:r>
              <a:rPr lang="en-US" sz="2800" b="1" dirty="0">
                <a:solidFill>
                  <a:srgbClr val="00B0F0"/>
                </a:solidFill>
              </a:rPr>
              <a:t/>
            </a:r>
            <a:br>
              <a:rPr lang="en-US" sz="2800" b="1" dirty="0">
                <a:solidFill>
                  <a:srgbClr val="00B0F0"/>
                </a:solidFill>
              </a:rPr>
            </a:br>
            <a:endParaRPr lang="en-US" sz="2800" b="1" dirty="0">
              <a:solidFill>
                <a:srgbClr val="00B0F0"/>
              </a:solidFill>
            </a:endParaRPr>
          </a:p>
        </p:txBody>
      </p:sp>
      <p:pic>
        <p:nvPicPr>
          <p:cNvPr id="15363" name="Picture 2" descr="http://www.federalcircuithistoricalsociety.org/images/madisonPlace/dolleyMadis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10400" y="4092575"/>
            <a:ext cx="2133600" cy="276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7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history.com/images/media/slideshow/james-madison/james-madison-dolle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http://t0.gstatic.com/images?q=tbn:ANd9GcRqNiOgs0tvjlpMDWc_S7OyceOr2_AHkHEeOjrMFbLZoTKtX0bYLJsQTJ0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817138">
            <a:off x="233363" y="244475"/>
            <a:ext cx="2351087" cy="226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http://education-clipart.com/education_clip_art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748907">
            <a:off x="6318250" y="541338"/>
            <a:ext cx="2447925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Multiply 4"/>
          <p:cNvSpPr/>
          <p:nvPr/>
        </p:nvSpPr>
        <p:spPr>
          <a:xfrm rot="736751">
            <a:off x="6172200" y="304800"/>
            <a:ext cx="2770188" cy="2601913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301625"/>
            <a:ext cx="7772400" cy="1462088"/>
          </a:xfrm>
        </p:spPr>
        <p:txBody>
          <a:bodyPr/>
          <a:lstStyle/>
          <a:p>
            <a:pPr marL="484632" fontAlgn="auto">
              <a:spcAft>
                <a:spcPts val="0"/>
              </a:spcAft>
              <a:defRPr/>
            </a:pPr>
            <a:r>
              <a:rPr lang="en-US" sz="4400" b="1" dirty="0" smtClean="0">
                <a:solidFill>
                  <a:srgbClr val="FF0066"/>
                </a:solidFill>
                <a:latin typeface="Arial Black" pitchFamily="34" charset="0"/>
              </a:rPr>
              <a:t>Marriages: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981200"/>
            <a:ext cx="7772400" cy="4114800"/>
          </a:xfrm>
        </p:spPr>
        <p:txBody>
          <a:bodyPr/>
          <a:lstStyle/>
          <a:p>
            <a:r>
              <a:rPr lang="en-US" b="1" smtClean="0">
                <a:solidFill>
                  <a:srgbClr val="FF0066"/>
                </a:solidFill>
                <a:latin typeface="Arial Black" pitchFamily="34" charset="0"/>
              </a:rPr>
              <a:t>First Marriage was to John Todd and had two sons.</a:t>
            </a:r>
          </a:p>
          <a:p>
            <a:pPr lvl="1"/>
            <a:r>
              <a:rPr lang="en-US" b="1" smtClean="0">
                <a:solidFill>
                  <a:srgbClr val="FF0066"/>
                </a:solidFill>
                <a:latin typeface="Arial Black" pitchFamily="34" charset="0"/>
              </a:rPr>
              <a:t>John Payne Todd</a:t>
            </a:r>
          </a:p>
          <a:p>
            <a:pPr lvl="1"/>
            <a:r>
              <a:rPr lang="en-US" b="1" smtClean="0">
                <a:solidFill>
                  <a:srgbClr val="FF0066"/>
                </a:solidFill>
                <a:latin typeface="Arial Black" pitchFamily="34" charset="0"/>
              </a:rPr>
              <a:t>William Isaac Todd</a:t>
            </a:r>
          </a:p>
          <a:p>
            <a:r>
              <a:rPr lang="en-US" b="1" smtClean="0">
                <a:solidFill>
                  <a:srgbClr val="FF0066"/>
                </a:solidFill>
                <a:latin typeface="Arial Black" pitchFamily="34" charset="0"/>
              </a:rPr>
              <a:t>Second Marriage was to James Madison and had no kids with him.</a:t>
            </a:r>
          </a:p>
        </p:txBody>
      </p:sp>
      <p:pic>
        <p:nvPicPr>
          <p:cNvPr id="17411" name="Picture 4" descr="http://www.weddingsimple.net/wp-content/uploads/2010/10/women-wedding-rings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07188" y="5029200"/>
            <a:ext cx="2436812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://upload.wikimedia.org/wikipedia/commons/thumb/0/0c/JohnPayneTodd.png/250px-JohnPayneTodd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2400" y="0"/>
            <a:ext cx="6781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4800600" y="6273225"/>
            <a:ext cx="4724400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200" dirty="0">
                <a:solidFill>
                  <a:srgbClr val="FF0066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John Payne Todd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raferbilliards.com/Rules_Graphic.gif"/>
          <p:cNvPicPr>
            <a:picLocks noChangeAspect="1" noChangeArrowheads="1"/>
          </p:cNvPicPr>
          <p:nvPr/>
        </p:nvPicPr>
        <p:blipFill>
          <a:blip r:embed="rId2"/>
          <a:srcRect r="4198" b="26122"/>
          <a:stretch>
            <a:fillRect/>
          </a:stretch>
        </p:blipFill>
        <p:spPr bwMode="auto">
          <a:xfrm rot="-316036">
            <a:off x="836613" y="393700"/>
            <a:ext cx="6424612" cy="478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 rot="21042109">
            <a:off x="2149666" y="5138846"/>
            <a:ext cx="5257800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9600" dirty="0">
                <a:solidFill>
                  <a:srgbClr val="FF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ROLES</a:t>
            </a:r>
            <a:endParaRPr lang="en-US" sz="9600" dirty="0">
              <a:solidFill>
                <a:srgbClr val="FF000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7772400" cy="1462088"/>
          </a:xfrm>
        </p:spPr>
        <p:txBody>
          <a:bodyPr/>
          <a:lstStyle/>
          <a:p>
            <a:pPr marL="484632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6699FF"/>
                </a:solidFill>
              </a:rPr>
              <a:t>The main role of being a First Lady…</a:t>
            </a:r>
          </a:p>
        </p:txBody>
      </p:sp>
      <p:sp>
        <p:nvSpPr>
          <p:cNvPr id="32770" name="TextBox 3"/>
          <p:cNvSpPr txBox="1">
            <a:spLocks noChangeArrowheads="1"/>
          </p:cNvSpPr>
          <p:nvPr/>
        </p:nvSpPr>
        <p:spPr bwMode="auto">
          <a:xfrm>
            <a:off x="914400" y="1600200"/>
            <a:ext cx="6248400" cy="366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eaLnBrk="0" hangingPunct="0">
              <a:buFontTx/>
              <a:buAutoNum type="arabicPeriod"/>
            </a:pPr>
            <a:r>
              <a:rPr lang="en-US" sz="2800" b="1">
                <a:solidFill>
                  <a:srgbClr val="FF0066"/>
                </a:solidFill>
              </a:rPr>
              <a:t>Many first ladies have chosen to take on a ceremonial role in the White House, but some have chosen to be an influence on their husbands.</a:t>
            </a:r>
            <a:endParaRPr lang="en-US" sz="4800" b="1">
              <a:solidFill>
                <a:srgbClr val="FF0066"/>
              </a:solidFill>
            </a:endParaRPr>
          </a:p>
          <a:p>
            <a:pPr marL="342900" indent="-342900" eaLnBrk="0" hangingPunct="0"/>
            <a:r>
              <a:rPr lang="en-US" sz="2800">
                <a:solidFill>
                  <a:srgbClr val="FF0066"/>
                </a:solidFill>
              </a:rPr>
              <a:t>	</a:t>
            </a:r>
          </a:p>
          <a:p>
            <a:pPr marL="342900" indent="-342900" eaLnBrk="0" hangingPunct="0"/>
            <a:endParaRPr lang="en-US">
              <a:solidFill>
                <a:srgbClr val="FF0066"/>
              </a:solidFill>
            </a:endParaRPr>
          </a:p>
          <a:p>
            <a:pPr marL="342900" indent="-342900" eaLnBrk="0" hangingPunct="0">
              <a:buFontTx/>
              <a:buAutoNum type="arabicPeriod"/>
            </a:pPr>
            <a:endParaRPr lang="en-US"/>
          </a:p>
        </p:txBody>
      </p:sp>
      <p:sp>
        <p:nvSpPr>
          <p:cNvPr id="5" name="TextBox 4"/>
          <p:cNvSpPr txBox="1"/>
          <p:nvPr/>
        </p:nvSpPr>
        <p:spPr>
          <a:xfrm rot="1087050">
            <a:off x="6653219" y="1081297"/>
            <a:ext cx="2303836" cy="15696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600" dirty="0">
                <a:solidFill>
                  <a:srgbClr val="FF0066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1st</a:t>
            </a:r>
          </a:p>
        </p:txBody>
      </p:sp>
      <p:pic>
        <p:nvPicPr>
          <p:cNvPr id="3076" name="Picture 4" descr="http://www.clipartguide.com/_small/0808-0710-2914-464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37074">
            <a:off x="5689600" y="4367213"/>
            <a:ext cx="2211388" cy="221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7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7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27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27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27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2250" y="1957387"/>
            <a:ext cx="8915400" cy="3290889"/>
          </a:xfrm>
        </p:spPr>
        <p:txBody>
          <a:bodyPr numCol="1">
            <a:prstTxWarp prst="textTriangle">
              <a:avLst/>
            </a:prstTxWarp>
            <a:scene3d>
              <a:camera prst="isometricOffAxis1Right"/>
              <a:lightRig rig="threePt" dir="t"/>
            </a:scene3d>
          </a:bodyPr>
          <a:lstStyle/>
          <a:p>
            <a:pPr marL="484632" fontAlgn="auto">
              <a:spcAft>
                <a:spcPts val="0"/>
              </a:spcAft>
              <a:defRPr/>
            </a:pPr>
            <a:r>
              <a:rPr lang="en-US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When?</a:t>
            </a:r>
            <a:endParaRPr lang="en-US" sz="9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21506" name="Picture 2" descr="http://www.nsf.gov/news/frontiers_archive/images/quiz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1425869">
            <a:off x="315913" y="315913"/>
            <a:ext cx="19812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4" descr="http://www.scouts320.org/images/question_mark_animated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83534">
            <a:off x="7388225" y="101600"/>
            <a:ext cx="1371600" cy="188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6" descr="http://webinstituteforteachers.org/~bali/arg-qmark-65-trans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0" y="-228600"/>
            <a:ext cx="1909763" cy="2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Trek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467</TotalTime>
  <Words>130</Words>
  <Application>Microsoft Office PowerPoint</Application>
  <PresentationFormat>On-screen Show (4:3)</PresentationFormat>
  <Paragraphs>19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Design Template</vt:lpstr>
      </vt:variant>
      <vt:variant>
        <vt:i4>6</vt:i4>
      </vt:variant>
      <vt:variant>
        <vt:lpstr>Slide Titles</vt:lpstr>
      </vt:variant>
      <vt:variant>
        <vt:i4>20</vt:i4>
      </vt:variant>
    </vt:vector>
  </HeadingPairs>
  <TitlesOfParts>
    <vt:vector size="32" baseType="lpstr">
      <vt:lpstr>Arial Black</vt:lpstr>
      <vt:lpstr>Arial</vt:lpstr>
      <vt:lpstr>Franklin Gothic Medium</vt:lpstr>
      <vt:lpstr>Franklin Gothic Book</vt:lpstr>
      <vt:lpstr>Wingdings 2</vt:lpstr>
      <vt:lpstr>Calibri</vt:lpstr>
      <vt:lpstr>Trek</vt:lpstr>
      <vt:lpstr>Trek</vt:lpstr>
      <vt:lpstr>Trek</vt:lpstr>
      <vt:lpstr>Trek</vt:lpstr>
      <vt:lpstr>Trek</vt:lpstr>
      <vt:lpstr>Trek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</vt:vector>
  </TitlesOfParts>
  <Company>Mount Lebanon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Dolley Madison, the First Lady of the Land</dc:title>
  <dc:creator>salgas31</dc:creator>
  <cp:lastModifiedBy>Mount Lebanon School District</cp:lastModifiedBy>
  <cp:revision>83</cp:revision>
  <dcterms:created xsi:type="dcterms:W3CDTF">2010-12-16T17:39:45Z</dcterms:created>
  <dcterms:modified xsi:type="dcterms:W3CDTF">2011-03-14T14:59:18Z</dcterms:modified>
</cp:coreProperties>
</file>